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77" r:id="rId3"/>
    <p:sldId id="379" r:id="rId4"/>
    <p:sldId id="394" r:id="rId5"/>
    <p:sldId id="380" r:id="rId6"/>
    <p:sldId id="381" r:id="rId7"/>
    <p:sldId id="383" r:id="rId8"/>
    <p:sldId id="367" r:id="rId9"/>
    <p:sldId id="368" r:id="rId10"/>
    <p:sldId id="369" r:id="rId11"/>
    <p:sldId id="372" r:id="rId12"/>
    <p:sldId id="373" r:id="rId13"/>
    <p:sldId id="374" r:id="rId14"/>
    <p:sldId id="375" r:id="rId15"/>
    <p:sldId id="392" r:id="rId16"/>
    <p:sldId id="390" r:id="rId17"/>
    <p:sldId id="391" r:id="rId18"/>
    <p:sldId id="352" r:id="rId19"/>
    <p:sldId id="360" r:id="rId20"/>
    <p:sldId id="359" r:id="rId21"/>
    <p:sldId id="353" r:id="rId22"/>
    <p:sldId id="364" r:id="rId23"/>
    <p:sldId id="396" r:id="rId24"/>
    <p:sldId id="385" r:id="rId25"/>
    <p:sldId id="387" r:id="rId26"/>
    <p:sldId id="388" r:id="rId27"/>
    <p:sldId id="363" r:id="rId28"/>
    <p:sldId id="34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36F47-746C-4D79-902B-B1B6B1073755}" type="datetimeFigureOut">
              <a:rPr lang="es-PE" smtClean="0"/>
              <a:t>11/06/2014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8326-8032-411D-B7C9-AD3524991D6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13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1" cy="42813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252728"/>
          </a:xfrm>
        </p:spPr>
        <p:txBody>
          <a:bodyPr>
            <a:normAutofit/>
          </a:bodyPr>
          <a:lstStyle>
            <a:lvl1pPr>
              <a:defRPr sz="2400" b="1"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itchFamily="34" charset="0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11/06/2014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8052" y="1988840"/>
            <a:ext cx="7772400" cy="1152128"/>
          </a:xfrm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DE LA MINERÍA EN LA ECONOMÍA PERUANA</a:t>
            </a:r>
            <a:endParaRPr lang="es-PE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9368" y="3573016"/>
            <a:ext cx="6400800" cy="3024336"/>
          </a:xfrm>
        </p:spPr>
        <p:txBody>
          <a:bodyPr/>
          <a:lstStyle/>
          <a:p>
            <a:r>
              <a:rPr lang="es-PE" sz="3200" b="1" dirty="0" smtClean="0">
                <a:solidFill>
                  <a:schemeClr val="tx1"/>
                </a:solidFill>
              </a:rPr>
              <a:t>Rómulo Mucho Mamani</a:t>
            </a:r>
          </a:p>
          <a:p>
            <a:endParaRPr lang="es-PE" dirty="0" smtClean="0">
              <a:solidFill>
                <a:schemeClr val="tx1"/>
              </a:solidFill>
            </a:endParaRPr>
          </a:p>
          <a:p>
            <a:endParaRPr lang="es-PE" dirty="0" smtClean="0">
              <a:solidFill>
                <a:schemeClr val="tx1"/>
              </a:solidFill>
            </a:endParaRPr>
          </a:p>
          <a:p>
            <a:r>
              <a:rPr lang="es-PE" sz="2400" dirty="0" smtClean="0"/>
              <a:t>11</a:t>
            </a:r>
            <a:r>
              <a:rPr lang="es-PE" sz="2400" dirty="0" smtClean="0">
                <a:solidFill>
                  <a:schemeClr val="tx1"/>
                </a:solidFill>
              </a:rPr>
              <a:t> de Junio del 2014</a:t>
            </a:r>
          </a:p>
          <a:p>
            <a:endParaRPr lang="es-PE" b="1" dirty="0">
              <a:solidFill>
                <a:schemeClr val="tx1"/>
              </a:solidFill>
            </a:endParaRPr>
          </a:p>
          <a:p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3568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mvageoconsulta.cl/Images/logo_S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67" y="231452"/>
            <a:ext cx="2395421" cy="1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8875"/>
            <a:ext cx="3816424" cy="15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IEGO\Desktop\RM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 METÁLICA GLOBAL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62451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>
                <a:latin typeface="Arial Narrow" pitchFamily="34" charset="0"/>
              </a:rPr>
              <a:t>Fuente: </a:t>
            </a:r>
            <a:r>
              <a:rPr lang="es-PE" sz="1600" b="1" dirty="0" err="1" smtClean="0">
                <a:latin typeface="Arial Narrow" pitchFamily="34" charset="0"/>
              </a:rPr>
              <a:t>Raw</a:t>
            </a:r>
            <a:r>
              <a:rPr lang="es-PE" sz="1600" b="1" dirty="0" smtClean="0">
                <a:latin typeface="Arial Narrow" pitchFamily="34" charset="0"/>
              </a:rPr>
              <a:t> </a:t>
            </a:r>
            <a:r>
              <a:rPr lang="es-PE" sz="1600" b="1" dirty="0" err="1" smtClean="0">
                <a:latin typeface="Arial Narrow" pitchFamily="34" charset="0"/>
              </a:rPr>
              <a:t>Materials</a:t>
            </a:r>
            <a:r>
              <a:rPr lang="es-PE" sz="1600" b="1" dirty="0" smtClean="0">
                <a:latin typeface="Arial Narrow" pitchFamily="34" charset="0"/>
              </a:rPr>
              <a:t> Data, 2012</a:t>
            </a:r>
            <a:endParaRPr lang="es-PE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80720" cy="480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Y RESERVAS DE LOS PRINCIPALES METALES AL 2012 (T)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6326618"/>
            <a:ext cx="437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b="1" dirty="0">
                <a:latin typeface="Arial Narrow" pitchFamily="34" charset="0"/>
              </a:rPr>
              <a:t>Fuente: Metal </a:t>
            </a:r>
            <a:r>
              <a:rPr lang="es-PE" b="1" dirty="0" smtClean="0">
                <a:latin typeface="Arial Narrow" pitchFamily="34" charset="0"/>
              </a:rPr>
              <a:t>Minerals </a:t>
            </a:r>
            <a:r>
              <a:rPr lang="es-PE" b="1" dirty="0">
                <a:latin typeface="Arial Narrow" pitchFamily="34" charset="0"/>
              </a:rPr>
              <a:t>S</a:t>
            </a:r>
            <a:r>
              <a:rPr lang="es-PE" b="1" dirty="0" smtClean="0">
                <a:latin typeface="Arial Narrow" pitchFamily="34" charset="0"/>
              </a:rPr>
              <a:t>carcity </a:t>
            </a:r>
            <a:r>
              <a:rPr lang="es-PE" b="1" dirty="0">
                <a:latin typeface="Arial Narrow" pitchFamily="34" charset="0"/>
              </a:rPr>
              <a:t>– Dr</a:t>
            </a:r>
            <a:r>
              <a:rPr lang="es-PE" b="1" dirty="0" smtClean="0">
                <a:latin typeface="Arial Narrow" pitchFamily="34" charset="0"/>
              </a:rPr>
              <a:t>. Diederen</a:t>
            </a:r>
            <a:endParaRPr lang="es-PE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32055" r="7646" b="12016"/>
          <a:stretch/>
        </p:blipFill>
        <p:spPr>
          <a:xfrm>
            <a:off x="395536" y="1340768"/>
            <a:ext cx="8280920" cy="4835989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MINERO METÁLICA, 2004 -2013 (CONTENIDO FINO)</a:t>
            </a:r>
            <a:endParaRPr lang="es-P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623731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MEM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33072" r="2573" b="8249"/>
          <a:stretch/>
        </p:blipFill>
        <p:spPr>
          <a:xfrm>
            <a:off x="467544" y="1268760"/>
            <a:ext cx="8239460" cy="496855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EXPORTACIONES DE PRINCIPALES PRODUCTOS MINEROS, 2004 – 2013 (US$ MM)</a:t>
            </a:r>
            <a:endParaRPr lang="es-P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BCRP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32950" r="6923" b="8430"/>
          <a:stretch/>
        </p:blipFill>
        <p:spPr>
          <a:xfrm>
            <a:off x="395536" y="1340768"/>
            <a:ext cx="8280920" cy="475252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INVERSIONES MINERAS 2004 -2013</a:t>
            </a:r>
            <a:b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P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MM 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623731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MEM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/>
          <a:stretch/>
        </p:blipFill>
        <p:spPr>
          <a:xfrm>
            <a:off x="323528" y="1268759"/>
            <a:ext cx="8496943" cy="5332367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CARTERA DE PROYECTOS MINEROS, POR REGIÓN (2014)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626257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MEM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3882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PE" sz="2400" b="1" dirty="0" smtClean="0">
                <a:latin typeface="Arial Narrow" pitchFamily="34" charset="0"/>
              </a:rPr>
              <a:t>Externos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es-PE" sz="2400" dirty="0" smtClean="0">
                <a:latin typeface="Arial Narrow" pitchFamily="34" charset="0"/>
              </a:rPr>
              <a:t>Comportamiento de la economía mundial, baja de precios de los metales.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PE" sz="2400" b="1" dirty="0" smtClean="0"/>
              <a:t>Domésticos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PE" sz="2400" dirty="0" smtClean="0"/>
              <a:t>- Conflictos Sociales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PE" sz="2400" dirty="0" smtClean="0">
                <a:latin typeface="Arial Narrow" pitchFamily="34" charset="0"/>
              </a:rPr>
              <a:t>- Permisología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s-PE" sz="2400" dirty="0" smtClean="0"/>
              <a:t>- Talento Humano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es-PE" sz="2400" dirty="0" smtClean="0">
              <a:latin typeface="Arial Narrow" pitchFamily="34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es-PE" sz="2400" dirty="0" smtClean="0">
                <a:latin typeface="Arial Narrow" pitchFamily="34" charset="0"/>
              </a:rPr>
              <a:t>Baja en la ley del mineral o contenido metálico, es necesario mover mayor cantidad de material.</a:t>
            </a:r>
          </a:p>
          <a:p>
            <a:pPr marL="0" indent="0" algn="just" fontAlgn="auto">
              <a:spcAft>
                <a:spcPts val="0"/>
              </a:spcAft>
              <a:buFont typeface="Arial" charset="0"/>
              <a:buNone/>
              <a:defRPr/>
            </a:pPr>
            <a:endParaRPr lang="es-PE" sz="900" dirty="0">
              <a:latin typeface="Arial Narrow" pitchFamily="34" charset="0"/>
            </a:endParaRPr>
          </a:p>
          <a:p>
            <a:pPr marL="274320" indent="-274320" algn="just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s-PE" sz="2400" dirty="0" smtClean="0"/>
              <a:t>En</a:t>
            </a:r>
            <a:r>
              <a:rPr lang="es-PE" sz="2400" dirty="0" smtClean="0">
                <a:latin typeface="Arial Narrow" pitchFamily="34" charset="0"/>
              </a:rPr>
              <a:t> </a:t>
            </a:r>
            <a:r>
              <a:rPr lang="es-PE" sz="2400" dirty="0">
                <a:latin typeface="Arial Narrow" pitchFamily="34" charset="0"/>
              </a:rPr>
              <a:t>las condiciones actuales, </a:t>
            </a:r>
            <a:r>
              <a:rPr lang="es-PE" sz="2400" dirty="0" smtClean="0">
                <a:latin typeface="Arial Narrow" pitchFamily="34" charset="0"/>
              </a:rPr>
              <a:t>la inversión minera </a:t>
            </a:r>
            <a:r>
              <a:rPr lang="es-PE" sz="2400" dirty="0">
                <a:latin typeface="Arial Narrow" pitchFamily="34" charset="0"/>
              </a:rPr>
              <a:t>serán </a:t>
            </a:r>
            <a:r>
              <a:rPr lang="es-PE" sz="2400" dirty="0" smtClean="0">
                <a:latin typeface="Arial Narrow" pitchFamily="34" charset="0"/>
              </a:rPr>
              <a:t>menor. </a:t>
            </a:r>
          </a:p>
          <a:p>
            <a:pPr marL="274320" indent="-274320"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s-PE" sz="2400" dirty="0" smtClean="0">
                <a:latin typeface="Arial Narrow" pitchFamily="34" charset="0"/>
              </a:rPr>
              <a:t>Estudios varios indican que sin minería, el PBI percápita se contraería en 28.1%, la </a:t>
            </a:r>
            <a:r>
              <a:rPr lang="es-PE" sz="2400" dirty="0" smtClean="0"/>
              <a:t>pé</a:t>
            </a:r>
            <a:r>
              <a:rPr lang="es-PE" sz="2400" dirty="0" smtClean="0">
                <a:latin typeface="Arial Narrow" pitchFamily="34" charset="0"/>
              </a:rPr>
              <a:t>rdida de recursos fiscales en 40% y la pobreza aumentaría hasta un 50%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endParaRPr lang="es-PE" sz="2000" dirty="0">
              <a:latin typeface="Arial Narrow" pitchFamily="34" charset="0"/>
            </a:endParaRPr>
          </a:p>
        </p:txBody>
      </p:sp>
      <p:sp>
        <p:nvSpPr>
          <p:cNvPr id="18435" name="3 Título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008063"/>
          </a:xfrm>
        </p:spPr>
        <p:txBody>
          <a:bodyPr/>
          <a:lstStyle/>
          <a:p>
            <a:r>
              <a:rPr lang="es-PE" alt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RETOS DE LA INDUSTRIA MINERA</a:t>
            </a:r>
          </a:p>
        </p:txBody>
      </p:sp>
    </p:spTree>
    <p:extLst>
      <p:ext uri="{BB962C8B-B14F-4D97-AF65-F5344CB8AC3E}">
        <p14:creationId xmlns:p14="http://schemas.microsoft.com/office/powerpoint/2010/main" val="7517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" y="116632"/>
            <a:ext cx="9124730" cy="6741368"/>
          </a:xfrm>
        </p:spPr>
      </p:pic>
    </p:spTree>
    <p:extLst>
      <p:ext uri="{BB962C8B-B14F-4D97-AF65-F5344CB8AC3E}">
        <p14:creationId xmlns:p14="http://schemas.microsoft.com/office/powerpoint/2010/main" val="1672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La minería contribuye a la sociedad mediante el pago de tributos, regalías y derecho de vigencia, aporte voluntario y Fondoempleo. La suma de todas esas contribuciones sumaron S/. 13,300 millones el 2011.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A LA SOCIEDAD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31943" r="39885" b="33584"/>
          <a:stretch/>
        </p:blipFill>
        <p:spPr bwMode="auto">
          <a:xfrm>
            <a:off x="683568" y="2737633"/>
            <a:ext cx="7806884" cy="298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-808384" y="6311833"/>
            <a:ext cx="540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altLang="es-PE" sz="1600" dirty="0">
                <a:latin typeface="Arial Narrow" pitchFamily="34" charset="0"/>
              </a:rPr>
              <a:t>Fuente: </a:t>
            </a:r>
            <a:r>
              <a:rPr lang="es-PE" altLang="es-PE" sz="1600" dirty="0" smtClean="0">
                <a:latin typeface="Arial Narrow" pitchFamily="34" charset="0"/>
              </a:rPr>
              <a:t>SUNAT / MEM / Fondoempleo / Macroconsult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72442" y="1412776"/>
            <a:ext cx="9505056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TRIBUTARIOS PAGADOS POR EL SECTOR MINERO</a:t>
            </a:r>
            <a:b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(S/. MILES DE MILLONES)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29719" r="33741" b="28610"/>
          <a:stretch/>
        </p:blipFill>
        <p:spPr bwMode="auto">
          <a:xfrm>
            <a:off x="-93355" y="1872285"/>
            <a:ext cx="9057843" cy="422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251520" y="6284059"/>
            <a:ext cx="2659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altLang="es-PE" sz="1600" dirty="0">
                <a:latin typeface="Arial Narrow" pitchFamily="34" charset="0"/>
              </a:rPr>
              <a:t>Fuente: </a:t>
            </a:r>
            <a:r>
              <a:rPr lang="es-PE" altLang="es-PE" sz="1600" dirty="0" smtClean="0">
                <a:latin typeface="Arial Narrow" pitchFamily="34" charset="0"/>
              </a:rPr>
              <a:t>SUNAT /  Macroconsult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6" y="1"/>
            <a:ext cx="4968659" cy="6858000"/>
          </a:xfrm>
        </p:spPr>
      </p:pic>
      <p:sp>
        <p:nvSpPr>
          <p:cNvPr id="2" name="1 CuadroTexto"/>
          <p:cNvSpPr txBox="1"/>
          <p:nvPr/>
        </p:nvSpPr>
        <p:spPr>
          <a:xfrm>
            <a:off x="467544" y="54868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MAPA MORFOLOGICO DEL PERÚ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TRIBUTARIOS PAGADOS POR EL SECTOR MINERO Y TOTALES (S/. MILLONES)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34467" r="31334" b="42521"/>
          <a:stretch/>
        </p:blipFill>
        <p:spPr bwMode="auto">
          <a:xfrm>
            <a:off x="112011" y="1988840"/>
            <a:ext cx="87129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47664" y="6276175"/>
            <a:ext cx="2515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altLang="es-PE" sz="1600" dirty="0">
                <a:latin typeface="Arial Narrow" pitchFamily="34" charset="0"/>
              </a:rPr>
              <a:t>Fuente: </a:t>
            </a:r>
            <a:r>
              <a:rPr lang="es-PE" altLang="es-PE" sz="1600" dirty="0" smtClean="0">
                <a:latin typeface="Arial Narrow" pitchFamily="34" charset="0"/>
              </a:rPr>
              <a:t>SUNAT / Macroconsult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1" cy="4569371"/>
          </a:xfrm>
        </p:spPr>
        <p:txBody>
          <a:bodyPr/>
          <a:lstStyle/>
          <a:p>
            <a:r>
              <a:rPr lang="es-PE" dirty="0"/>
              <a:t>I</a:t>
            </a:r>
            <a:r>
              <a:rPr lang="es-PE" dirty="0" smtClean="0"/>
              <a:t>ngresos recaudados por la SUNAT - impuesto a la renta de tercera categoría según la actividad económica (millones de soles)</a:t>
            </a:r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TRIBUTARIA DEL SECTOR MINERO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27976" r="32845" b="16866"/>
          <a:stretch/>
        </p:blipFill>
        <p:spPr bwMode="auto">
          <a:xfrm>
            <a:off x="851406" y="1889607"/>
            <a:ext cx="74893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51520" y="6309320"/>
            <a:ext cx="87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1600" dirty="0">
                <a:latin typeface="Arial Narrow" pitchFamily="34" charset="0"/>
              </a:rPr>
              <a:t>Fuente: </a:t>
            </a:r>
            <a:r>
              <a:rPr lang="es-PE" altLang="es-PE" sz="1600" dirty="0" smtClean="0">
                <a:latin typeface="Arial Narrow" pitchFamily="34" charset="0"/>
              </a:rPr>
              <a:t>SUNAT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70842" y="1196752"/>
            <a:ext cx="9505056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DE LAS VARIABLES MACROECONÓMICAS CON LA PRODUCCIÓN MINERA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4975" r="21368" b="8457"/>
          <a:stretch/>
        </p:blipFill>
        <p:spPr bwMode="auto">
          <a:xfrm>
            <a:off x="929772" y="1412776"/>
            <a:ext cx="7242628" cy="48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18886" y="6474822"/>
            <a:ext cx="87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1600" dirty="0" smtClean="0">
                <a:latin typeface="Arial Narrow" pitchFamily="34" charset="0"/>
              </a:rPr>
              <a:t>Fuente: Macroconsult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26359"/>
              </p:ext>
            </p:extLst>
          </p:nvPr>
        </p:nvGraphicFramePr>
        <p:xfrm>
          <a:off x="251520" y="1340767"/>
          <a:ext cx="8568952" cy="50490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568952"/>
              </a:tblGrid>
              <a:tr h="17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050" b="1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MINAS        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YANACOCHA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ANTAMINA                             CERRO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VERDE  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METALES      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Au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, Ag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Cu, Zn, Ag y Mo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Cu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, Mo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CAPEX               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5,100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1,289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1,000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6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  <a:latin typeface="Arial Narrow" panose="020B0606020202030204" pitchFamily="34" charset="0"/>
                        </a:rPr>
                        <a:t>IMPACTOS                              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Periodo de Evaluación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1993-2006                                   2009–2029                                  2005–2010               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6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PBI (US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$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MM /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año)</a:t>
                      </a:r>
                      <a:r>
                        <a:rPr lang="es-PE" sz="1400" baseline="0" dirty="0" smtClean="0">
                          <a:effectLst/>
                          <a:latin typeface="Arial Narrow" panose="020B0606020202030204" pitchFamily="34" charset="0"/>
                        </a:rPr>
                        <a:t>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   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1,116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2,165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1,779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PBI (%)                                                  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1.2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1.7 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1.4 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69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Contribución / Impuesto (US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$ MM)                        260                         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368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225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Porcentaje de todos los ingresos (%)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0.54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   0.67                                              0.43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  <a:tr h="49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Exportaciones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totales (%)                        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7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   </a:t>
                      </a:r>
                      <a:r>
                        <a:rPr lang="es-PE" sz="1400" dirty="0">
                          <a:effectLst/>
                          <a:latin typeface="Arial Narrow" panose="020B0606020202030204" pitchFamily="34" charset="0"/>
                        </a:rPr>
                        <a:t>9                                      </a:t>
                      </a:r>
                      <a:r>
                        <a:rPr lang="es-PE" sz="1400" dirty="0" smtClean="0">
                          <a:effectLst/>
                          <a:latin typeface="Arial Narrow" panose="020B0606020202030204" pitchFamily="34" charset="0"/>
                        </a:rPr>
                        <a:t>             3.6</a:t>
                      </a:r>
                      <a:endParaRPr lang="es-PE" sz="1000" dirty="0">
                        <a:solidFill>
                          <a:srgbClr val="31849B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647" marR="59647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645333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 Narrow" panose="020B0606020202030204" pitchFamily="34" charset="0"/>
              </a:rPr>
              <a:t>Fuente: Apoyo Consultoría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977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Arial Narrow" panose="020B0606020202030204" pitchFamily="34" charset="0"/>
              </a:rPr>
              <a:t>OTRO EJEMPLO DE:</a:t>
            </a:r>
          </a:p>
          <a:p>
            <a:endParaRPr lang="es-PE" sz="2000" b="1" dirty="0" smtClean="0">
              <a:latin typeface="Arial Narrow" panose="020B0606020202030204" pitchFamily="34" charset="0"/>
            </a:endParaRPr>
          </a:p>
          <a:p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CONTRIBUCIÓN DE LA MINERIA A LA ECONOMIA PERUANA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/>
          <a:stretch/>
        </p:blipFill>
        <p:spPr>
          <a:xfrm>
            <a:off x="395537" y="1196752"/>
            <a:ext cx="8373294" cy="518457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MINERA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93810" y="2037827"/>
            <a:ext cx="7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2013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234888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Arial Narrow" panose="020B0606020202030204" pitchFamily="34" charset="0"/>
              </a:rPr>
              <a:t>9,700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31840" y="462212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Arial Narrow" panose="020B0606020202030204" pitchFamily="34" charset="0"/>
              </a:rPr>
              <a:t>60%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6256" y="26369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Arial Narrow" panose="020B0606020202030204" pitchFamily="34" charset="0"/>
              </a:rPr>
              <a:t>59,000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609329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IPE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/>
          <a:stretch/>
        </p:blipFill>
        <p:spPr>
          <a:xfrm>
            <a:off x="539552" y="1340768"/>
            <a:ext cx="8126974" cy="5235098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DE LA INVERSIÓN MINERA (US$ 53,229 MM)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6237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IPE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3"/>
          <a:stretch/>
        </p:blipFill>
        <p:spPr>
          <a:xfrm>
            <a:off x="395536" y="1196752"/>
            <a:ext cx="8352928" cy="491714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GENERADO EN EL PBI, POR SECTOR (EN US$ MM)</a:t>
            </a:r>
            <a:endParaRPr lang="es-P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INEI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1875" y="332656"/>
            <a:ext cx="8229600" cy="864096"/>
          </a:xfrm>
        </p:spPr>
        <p:txBody>
          <a:bodyPr>
            <a:normAutofit/>
          </a:bodyPr>
          <a:lstStyle/>
          <a:p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INTERACCIONES AGREGADAS DEL SECTOR MINERO EN LA ECONOMÍA</a:t>
            </a:r>
            <a:endPara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20552" r="14574" b="8982"/>
          <a:stretch/>
        </p:blipFill>
        <p:spPr bwMode="auto">
          <a:xfrm>
            <a:off x="0" y="1124744"/>
            <a:ext cx="9213350" cy="544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318886" y="6474822"/>
            <a:ext cx="87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1600" dirty="0" smtClean="0">
                <a:latin typeface="Arial Narrow" pitchFamily="34" charset="0"/>
              </a:rPr>
              <a:t>Fuente: Macroconsult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EGO\Desktop\2344983_64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06"/>
            <a:ext cx="9324528" cy="6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484552"/>
            <a:ext cx="8208911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800" b="1" dirty="0" smtClean="0"/>
              <a:t>MUCHAS GRACIAS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40218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775" y="1665288"/>
            <a:ext cx="7975600" cy="4351337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 smtClean="0">
                <a:latin typeface="Arial Narrow" panose="020B0606020202030204" pitchFamily="34" charset="0"/>
              </a:rPr>
              <a:t>La definición de “riqueza” va mucho mas allá de lo que se mide como PBI de una nación. Lo que pone en VALOR una nación es lo siguiente: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Naturaleza.- </a:t>
            </a:r>
            <a:r>
              <a:rPr lang="es-ES" sz="2400" dirty="0" smtClean="0">
                <a:latin typeface="Arial Narrow" panose="020B0606020202030204" pitchFamily="34" charset="0"/>
              </a:rPr>
              <a:t>Gestión cuidadosa del capital natural (bosques, minerales, agua, energía, tierra cultivables, áreas protegidas).</a:t>
            </a: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600" dirty="0" smtClean="0">
              <a:latin typeface="Arial Narrow" panose="020B060602020203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Buen gobierno.- </a:t>
            </a:r>
            <a:r>
              <a:rPr lang="es-ES" sz="2400" dirty="0" smtClean="0">
                <a:latin typeface="Arial Narrow" panose="020B0606020202030204" pitchFamily="34" charset="0"/>
              </a:rPr>
              <a:t>Estado eficiente, decisiones acertadas, instituciones sólidas, imperio de la ley, ponen en valor a una nación.</a:t>
            </a: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600" dirty="0" smtClean="0">
              <a:latin typeface="Arial Narrow" panose="020B0606020202030204" pitchFamily="34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1" dirty="0" smtClean="0">
                <a:latin typeface="Arial Narrow" panose="020B0606020202030204" pitchFamily="34" charset="0"/>
              </a:rPr>
              <a:t>Talento humano.- </a:t>
            </a:r>
            <a:r>
              <a:rPr lang="es-ES" sz="2400" dirty="0" smtClean="0">
                <a:latin typeface="Arial Narrow" panose="020B0606020202030204" pitchFamily="34" charset="0"/>
              </a:rPr>
              <a:t>Capacidad de sus ciudadanos de generar riqueza mediante la educación. Patentes, ingeniería, innovación, emprendimientos, bienes y servicios, bienes de capital…</a:t>
            </a:r>
            <a:endParaRPr lang="es-PE" sz="2400" dirty="0">
              <a:latin typeface="Arial Narrow" panose="020B0606020202030204" pitchFamily="34" charset="0"/>
            </a:endParaRPr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6700" cy="647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alt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RIQUEZA DE UNA NACIÓN</a:t>
            </a:r>
            <a:endParaRPr lang="es-PE" altLang="es-PE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17000"/>
              </p:ext>
            </p:extLst>
          </p:nvPr>
        </p:nvGraphicFramePr>
        <p:xfrm>
          <a:off x="323528" y="692697"/>
          <a:ext cx="8496942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92287"/>
                <a:gridCol w="1224137"/>
                <a:gridCol w="1152128"/>
                <a:gridCol w="1224136"/>
                <a:gridCol w="1224135"/>
                <a:gridCol w="1080119"/>
              </a:tblGrid>
              <a:tr h="314321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INDICADORES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2009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2010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2011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2012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2013</a:t>
                      </a:r>
                      <a:endParaRPr lang="es-PE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57194"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PBI</a:t>
                      </a:r>
                    </a:p>
                    <a:p>
                      <a:r>
                        <a:rPr lang="es-PE" sz="1200" dirty="0" smtClean="0">
                          <a:latin typeface="Arial Narrow" panose="020B0606020202030204" pitchFamily="34" charset="0"/>
                        </a:rPr>
                        <a:t>(Var. % real)</a:t>
                      </a:r>
                      <a:endParaRPr lang="es-PE" sz="12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0.9%</a:t>
                      </a:r>
                      <a:endParaRPr lang="es-PE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8.8%</a:t>
                      </a:r>
                      <a:endParaRPr lang="es-PE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6.9%</a:t>
                      </a:r>
                      <a:endParaRPr lang="es-PE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6.3</a:t>
                      </a:r>
                      <a:r>
                        <a:rPr lang="es-PE" sz="1400" baseline="0" dirty="0" smtClean="0">
                          <a:latin typeface="Arial Narrow" panose="020B0606020202030204" pitchFamily="34" charset="0"/>
                        </a:rPr>
                        <a:t> %</a:t>
                      </a:r>
                      <a:endParaRPr lang="es-PE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5.02</a:t>
                      </a:r>
                      <a:endParaRPr lang="es-PE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PBI Minero</a:t>
                      </a:r>
                      <a:r>
                        <a:rPr lang="es-PE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(Var. % real)</a:t>
                      </a:r>
                      <a:endParaRPr lang="es-PE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-1.4%</a:t>
                      </a:r>
                    </a:p>
                    <a:p>
                      <a:pPr lvl="0" algn="ctr"/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- 4.9%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- 3.6%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2.1%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2.2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Inflación</a:t>
                      </a:r>
                    </a:p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(Var.</a:t>
                      </a:r>
                      <a:r>
                        <a:rPr lang="es-PE" sz="1400" baseline="0" dirty="0" smtClean="0">
                          <a:latin typeface="Arial Narrow" panose="020B0606020202030204" pitchFamily="34" charset="0"/>
                        </a:rPr>
                        <a:t> % IPC)</a:t>
                      </a:r>
                      <a:endParaRPr lang="es-PE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2.50%</a:t>
                      </a:r>
                    </a:p>
                    <a:p>
                      <a:pPr lvl="0" algn="ctr"/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2.08%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4.74%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2.65 %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2.86 %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Tipo de Cambio</a:t>
                      </a:r>
                    </a:p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Promedio</a:t>
                      </a:r>
                      <a:r>
                        <a:rPr lang="es-PE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(S/.</a:t>
                      </a:r>
                      <a:r>
                        <a:rPr lang="es-PE" sz="1400" baseline="0" dirty="0" smtClean="0">
                          <a:latin typeface="Arial Narrow" panose="020B0606020202030204" pitchFamily="34" charset="0"/>
                        </a:rPr>
                        <a:t> por US$ )</a:t>
                      </a:r>
                      <a:endParaRPr lang="es-PE" sz="1400" b="1" baseline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3.01</a:t>
                      </a:r>
                    </a:p>
                    <a:p>
                      <a:pPr lvl="0" algn="ctr"/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2.83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2.75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2.64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2.47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Exportaciones</a:t>
                      </a:r>
                    </a:p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(US$ MM)</a:t>
                      </a:r>
                      <a:endParaRPr lang="es-PE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26,962</a:t>
                      </a:r>
                    </a:p>
                    <a:p>
                      <a:pPr lvl="0" algn="ctr"/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35,565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42,268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45,639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41,826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Exportaciones</a:t>
                      </a:r>
                    </a:p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Mineras (US$</a:t>
                      </a:r>
                      <a:r>
                        <a:rPr lang="es-PE" sz="1400" baseline="0" dirty="0" smtClean="0">
                          <a:latin typeface="Arial Narrow" panose="020B0606020202030204" pitchFamily="34" charset="0"/>
                        </a:rPr>
                        <a:t> MM)</a:t>
                      </a:r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16,361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21,743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27,361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25,921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23,030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Importaciones</a:t>
                      </a:r>
                    </a:p>
                    <a:p>
                      <a:r>
                        <a:rPr lang="es-PE" sz="1400" dirty="0" smtClean="0">
                          <a:latin typeface="Arial Narrow" panose="020B0606020202030204" pitchFamily="34" charset="0"/>
                        </a:rPr>
                        <a:t>(US$ MM)</a:t>
                      </a:r>
                      <a:endParaRPr lang="es-PE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21,011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28,815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36,967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41,113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42,191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Balanza</a:t>
                      </a:r>
                      <a:r>
                        <a:rPr lang="es-PE" sz="1600" baseline="0" dirty="0" smtClean="0">
                          <a:latin typeface="Arial Narrow" panose="020B0606020202030204" pitchFamily="34" charset="0"/>
                        </a:rPr>
                        <a:t> Comercial</a:t>
                      </a:r>
                    </a:p>
                    <a:p>
                      <a:r>
                        <a:rPr lang="es-PE" sz="1400" baseline="0" dirty="0" smtClean="0">
                          <a:latin typeface="Arial Narrow" panose="020B0606020202030204" pitchFamily="34" charset="0"/>
                        </a:rPr>
                        <a:t>(US$ MM)</a:t>
                      </a:r>
                      <a:endParaRPr lang="es-PE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5,951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6,750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5,301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4,526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PE" sz="1600" dirty="0" smtClean="0">
                          <a:latin typeface="Arial Narrow" panose="020B0606020202030204" pitchFamily="34" charset="0"/>
                        </a:rPr>
                        <a:t>- 365</a:t>
                      </a:r>
                      <a:endParaRPr lang="es-PE" sz="16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-21446"/>
            <a:ext cx="8229600" cy="864096"/>
          </a:xfrm>
        </p:spPr>
        <p:txBody>
          <a:bodyPr>
            <a:normAutofit/>
          </a:bodyPr>
          <a:lstStyle/>
          <a:p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MACROECONÓMICAS</a:t>
            </a:r>
            <a:endParaRPr lang="es-PE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645333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latin typeface="Arial Narrow" panose="020B0606020202030204" pitchFamily="34" charset="0"/>
              </a:rPr>
              <a:t>Fuente: BCRP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7950" y="1241425"/>
          <a:ext cx="8928101" cy="4564060"/>
        </p:xfrm>
        <a:graphic>
          <a:graphicData uri="http://schemas.openxmlformats.org/drawingml/2006/table">
            <a:tbl>
              <a:tblPr/>
              <a:tblGrid>
                <a:gridCol w="481584"/>
                <a:gridCol w="4270470"/>
                <a:gridCol w="1978824"/>
                <a:gridCol w="2197223"/>
              </a:tblGrid>
              <a:tr h="741047">
                <a:tc>
                  <a:txBody>
                    <a:bodyPr/>
                    <a:lstStyle/>
                    <a:p>
                      <a:pPr algn="ctr" fontAlgn="ctr"/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VARIABLE (Var. %)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PBI 2013                                              (Ponderacion Anterior Base 1994)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PBI 2013                         (Ponderacion Anterior Base 2007)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I.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Total de industrias (producción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)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90.26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91.71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Agricultura, ganadería, caza y silvicultura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7.60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5.97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Pesca y acuicultura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0.72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0.74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Extracción de petróleo, gas y minerales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4.67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14.36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Manufactura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15.98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16.52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Electricidad, gas y agua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1.90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1.72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Construcción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5.58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5.10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Comercio, mantenimiento y reparación de vehículos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14.57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10.18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Transporte, almacenamiento, correo y mensajería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6.10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4.97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Financiero y seguros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1.84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3.22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Servicio prestados a empresas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7.10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4.24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Alojamiento y restaurantes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4.17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2.86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Administración publica y defensa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6.33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4.29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Telecomunicaciones y otros servicios de información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1.40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2.66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Otros servicios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12.29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14.89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0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II.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Derechos de importancia y otros servicios de información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9.74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8.29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ECONOMIA TOTAL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6.28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5.02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ESTRUCTURA BASICA DEL PBI SEGÚN ACTIVIDAD ECONOMICA 2013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364" name="5 CuadroTexto"/>
          <p:cNvSpPr txBox="1">
            <a:spLocks noChangeArrowheads="1"/>
          </p:cNvSpPr>
          <p:nvPr/>
        </p:nvSpPr>
        <p:spPr bwMode="auto">
          <a:xfrm>
            <a:off x="107950" y="5865813"/>
            <a:ext cx="79200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1"/>
                </a:solidFill>
                <a:latin typeface="Arial Narrow" pitchFamily="34" charset="0"/>
              </a:rPr>
              <a:t>Fuente: </a:t>
            </a:r>
            <a:r>
              <a:rPr lang="es-PE" altLang="es-PE" sz="1400" b="1">
                <a:solidFill>
                  <a:schemeClr val="tx1"/>
                </a:solidFill>
                <a:latin typeface="Arial Narrow" pitchFamily="34" charset="0"/>
              </a:rPr>
              <a:t>BCR – P&amp;G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1"/>
                </a:solidFill>
                <a:latin typeface="Arial Narrow" pitchFamily="34" charset="0"/>
              </a:rPr>
              <a:t>* El mas importante cambio entre las bases 1994 y 2007, es el fuerte aumento en el sector minero  de (4.67% a 14.36%) debido a que los precios de los minerales en el 2007 fueron mucho mayores a los de 1994, lo cual lleva a que la producción minera tenga un valor mucho mayor y por ello sea una parte mas grande de PBI.</a:t>
            </a:r>
          </a:p>
        </p:txBody>
      </p:sp>
    </p:spTree>
    <p:extLst>
      <p:ext uri="{BB962C8B-B14F-4D97-AF65-F5344CB8AC3E}">
        <p14:creationId xmlns:p14="http://schemas.microsoft.com/office/powerpoint/2010/main" val="2006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85224" cy="4265620"/>
        </p:xfrm>
        <a:graphic>
          <a:graphicData uri="http://schemas.openxmlformats.org/drawingml/2006/table">
            <a:tbl>
              <a:tblPr/>
              <a:tblGrid>
                <a:gridCol w="480353"/>
                <a:gridCol w="4041727"/>
                <a:gridCol w="1065786"/>
                <a:gridCol w="1065786"/>
                <a:gridCol w="1065786"/>
                <a:gridCol w="1065786"/>
              </a:tblGrid>
              <a:tr h="253384"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SECTOR PRODUCTIVO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Agropecuario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Agricola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Pecuario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Pesca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-19.60%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-32.20%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Mineria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 e hidrocarburos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Mineria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Hidrocarburos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Manufactura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Procesadores de productos primarios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-5.20%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-8.30%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 primaria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Electricidad y agua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Construccion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Comercio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7.20%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Otros Servicios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7.30%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6.40%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Derechos de </a:t>
                      </a:r>
                      <a:r>
                        <a:rPr lang="es-PE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importacion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/>
                        </a:rPr>
                        <a:t> y otros impuestos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Var. Crecimiento PBI (Año Base 2007)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Sectores Primarios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0.40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5.00%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0.60%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4.70%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Sectores no Primarios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11.10%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6.90%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7.50%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5.80%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CRECIMIENTO ANUAL DEL PBI POR SECTOR ECONOMICO- AÑO </a:t>
            </a:r>
            <a:b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BASE 2007(2010-2013)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430" name="5 CuadroTexto"/>
          <p:cNvSpPr txBox="1">
            <a:spLocks noChangeArrowheads="1"/>
          </p:cNvSpPr>
          <p:nvPr/>
        </p:nvSpPr>
        <p:spPr bwMode="auto">
          <a:xfrm>
            <a:off x="179388" y="5734050"/>
            <a:ext cx="7921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1"/>
                </a:solidFill>
                <a:latin typeface="Arial Narrow" pitchFamily="34" charset="0"/>
              </a:rPr>
              <a:t>Fuente: </a:t>
            </a:r>
            <a:r>
              <a:rPr lang="es-PE" altLang="es-PE" sz="1400" b="1">
                <a:solidFill>
                  <a:schemeClr val="tx1"/>
                </a:solidFill>
                <a:latin typeface="Arial Narrow" pitchFamily="34" charset="0"/>
              </a:rPr>
              <a:t>INEI – P&amp;G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1"/>
                </a:solidFill>
                <a:latin typeface="Arial Narrow" pitchFamily="34" charset="0"/>
              </a:rPr>
              <a:t>1/ Preliminar. Actualizado con información proporcionada por los ministerio y el INEI al 15 de marzo de 2014. La información de este cuadro se ha actualizado en la Nota N. 11 (21 de mazo de 2014)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400">
                <a:solidFill>
                  <a:schemeClr val="tx1"/>
                </a:solidFill>
                <a:latin typeface="Arial Narrow" pitchFamily="34" charset="0"/>
              </a:rPr>
              <a:t>2/ Ajuste estacional realizado con el programa Tramo-Seats con factores estimados con información enero 2014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PE" altLang="es-PE" sz="110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7993062" cy="53276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INCIDENCIA  DE  POBREZA  MONETARIA  POR  DEPARTAMENTO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755650" y="6308725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1600">
                <a:solidFill>
                  <a:schemeClr val="tx1"/>
                </a:solidFill>
                <a:latin typeface="Arial Narrow" pitchFamily="34" charset="0"/>
              </a:rPr>
              <a:t>Fuente: INEI</a:t>
            </a:r>
          </a:p>
        </p:txBody>
      </p:sp>
    </p:spTree>
    <p:extLst>
      <p:ext uri="{BB962C8B-B14F-4D97-AF65-F5344CB8AC3E}">
        <p14:creationId xmlns:p14="http://schemas.microsoft.com/office/powerpoint/2010/main" val="32608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0"/>
          <a:stretch>
            <a:fillRect/>
          </a:stretch>
        </p:blipFill>
        <p:spPr bwMode="auto">
          <a:xfrm>
            <a:off x="179388" y="1022350"/>
            <a:ext cx="8856662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/>
          <p:cNvSpPr txBox="1">
            <a:spLocks/>
          </p:cNvSpPr>
          <p:nvPr/>
        </p:nvSpPr>
        <p:spPr bwMode="auto">
          <a:xfrm>
            <a:off x="560388" y="260350"/>
            <a:ext cx="7886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E" altLang="es-PE" sz="2400" b="1" dirty="0" smtClean="0">
                <a:latin typeface="Arial Narrow" pitchFamily="34" charset="0"/>
              </a:rPr>
              <a:t>POTENCIAL MINERO DEL PERÚ</a:t>
            </a:r>
            <a:endParaRPr lang="es-PE" altLang="es-PE" sz="2400" dirty="0">
              <a:latin typeface="Arial Narrow" pitchFamily="34" charset="0"/>
            </a:endParaRPr>
          </a:p>
        </p:txBody>
      </p:sp>
      <p:sp>
        <p:nvSpPr>
          <p:cNvPr id="6148" name="1 CuadroTexto"/>
          <p:cNvSpPr txBox="1">
            <a:spLocks noChangeArrowheads="1"/>
          </p:cNvSpPr>
          <p:nvPr/>
        </p:nvSpPr>
        <p:spPr bwMode="auto">
          <a:xfrm>
            <a:off x="250825" y="6381750"/>
            <a:ext cx="87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1600" dirty="0">
                <a:latin typeface="Arial Narrow" pitchFamily="34" charset="0"/>
              </a:rPr>
              <a:t>Fuente: </a:t>
            </a:r>
            <a:r>
              <a:rPr lang="es-PE" altLang="es-PE" sz="1600" dirty="0" smtClean="0">
                <a:latin typeface="Arial Narrow" pitchFamily="34" charset="0"/>
              </a:rPr>
              <a:t>USGS, 2012</a:t>
            </a:r>
            <a:endParaRPr lang="es-PE" altLang="es-PE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 txBox="1">
            <a:spLocks/>
          </p:cNvSpPr>
          <p:nvPr/>
        </p:nvSpPr>
        <p:spPr bwMode="auto">
          <a:xfrm>
            <a:off x="250825" y="373063"/>
            <a:ext cx="84248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E" alt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PRODUCCIÓN ESTIMADA HASTA 2016</a:t>
            </a:r>
            <a:endParaRPr lang="es-PE" altLang="es-P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124" name="1 CuadroTexto"/>
          <p:cNvSpPr txBox="1">
            <a:spLocks noChangeArrowheads="1"/>
          </p:cNvSpPr>
          <p:nvPr/>
        </p:nvSpPr>
        <p:spPr bwMode="auto">
          <a:xfrm>
            <a:off x="395536" y="6230598"/>
            <a:ext cx="828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altLang="es-PE" sz="1800" dirty="0" smtClean="0">
                <a:latin typeface="Arial Narrow" pitchFamily="34" charset="0"/>
              </a:rPr>
              <a:t>Fuente: </a:t>
            </a:r>
            <a:r>
              <a:rPr lang="es-PE" altLang="es-PE" sz="1800" dirty="0">
                <a:latin typeface="Arial Narrow" pitchFamily="34" charset="0"/>
              </a:rPr>
              <a:t>MINEM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/>
        </p:blipFill>
        <p:spPr bwMode="auto">
          <a:xfrm>
            <a:off x="35496" y="1124744"/>
            <a:ext cx="9152496" cy="51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1482</TotalTime>
  <Words>1213</Words>
  <Application>Microsoft Office PowerPoint</Application>
  <PresentationFormat>Presentación en pantalla (4:3)</PresentationFormat>
  <Paragraphs>339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Forma de onda</vt:lpstr>
      <vt:lpstr>IMPACTO DE LA MINERÍA EN LA ECONOMÍA PERUANA</vt:lpstr>
      <vt:lpstr>Presentación de PowerPoint</vt:lpstr>
      <vt:lpstr>RIQUEZA DE UNA NACIÓN</vt:lpstr>
      <vt:lpstr>VARIABLES MACROECONÓMICAS</vt:lpstr>
      <vt:lpstr>ESTRUCTURA BASICA DEL PBI SEGÚN ACTIVIDAD ECONOMICA 2013</vt:lpstr>
      <vt:lpstr>CRECIMIENTO ANUAL DEL PBI POR SECTOR ECONOMICO- AÑO  BASE 2007(2010-2013)</vt:lpstr>
      <vt:lpstr>INCIDENCIA  DE  POBREZA  MONETARIA  POR  DEPARTAMENTO</vt:lpstr>
      <vt:lpstr>Presentación de PowerPoint</vt:lpstr>
      <vt:lpstr>Presentación de PowerPoint</vt:lpstr>
      <vt:lpstr>MINERÍA METÁLICA GLOBAL</vt:lpstr>
      <vt:lpstr>PRODUCCIÓN Y RESERVAS DE LOS PRINCIPALES METALES AL 2012 (T)</vt:lpstr>
      <vt:lpstr> PRODUCCIÓN MINERO METÁLICA, 2004 -2013 (CONTENIDO FINO)</vt:lpstr>
      <vt:lpstr> EXPORTACIONES DE PRINCIPALES PRODUCTOS MINEROS, 2004 – 2013 (US$ MM)</vt:lpstr>
      <vt:lpstr>INVERSIONES MINERAS 2004 -2013 (US$ MM )</vt:lpstr>
      <vt:lpstr>CARTERA DE PROYECTOS MINEROS, POR REGIÓN (2014)</vt:lpstr>
      <vt:lpstr>RETOS DE LA INDUSTRIA MINERA</vt:lpstr>
      <vt:lpstr>Presentación de PowerPoint</vt:lpstr>
      <vt:lpstr>CONTRIBUCIÓN A LA SOCIEDAD</vt:lpstr>
      <vt:lpstr>INGRESOS TRIBUTARIOS PAGADOS POR EL SECTOR MINERO (S/. MILES DE MILLONES)</vt:lpstr>
      <vt:lpstr>INGRESOS TRIBUTARIOS PAGADOS POR EL SECTOR MINERO Y TOTALES (S/. MILLONES)</vt:lpstr>
      <vt:lpstr>INFORMACIÓN TRIBUTARIA DEL SECTOR MINERO</vt:lpstr>
      <vt:lpstr>EFECTOS DE LAS VARIABLES MACROECONÓMICAS CON LA PRODUCCIÓN MINERA</vt:lpstr>
      <vt:lpstr>Presentación de PowerPoint</vt:lpstr>
      <vt:lpstr>INVERSIÓN MINERA</vt:lpstr>
      <vt:lpstr>IMPACTO DE LA INVERSIÓN MINERA (US$ 53,229 MM)</vt:lpstr>
      <vt:lpstr>AUMENTO GENERADO EN EL PBI, POR SECTOR (EN US$ MM)</vt:lpstr>
      <vt:lpstr>INTERACCIONES AGREGADAS DEL SECTOR MINERO EN LA ECONOMÍA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MINERÍA DEL FUTURO</dc:title>
  <dc:creator>DIEGO</dc:creator>
  <cp:lastModifiedBy>comexperu</cp:lastModifiedBy>
  <cp:revision>152</cp:revision>
  <dcterms:created xsi:type="dcterms:W3CDTF">2014-06-04T21:26:33Z</dcterms:created>
  <dcterms:modified xsi:type="dcterms:W3CDTF">2014-06-11T17:16:44Z</dcterms:modified>
</cp:coreProperties>
</file>